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257782"/>
            <a:ext cx="7477601" cy="1742123"/>
          </a:xfrm>
          <a:prstGeom prst="rect">
            <a:avLst/>
          </a:prstGeom>
          <a:noFill/>
          <a:ln/>
        </p:spPr>
        <p:txBody>
          <a:bodyPr wrap="square" rtlCol="0" anchor="t"/>
          <a:lstStyle/>
          <a:p>
            <a:pPr indent="0" marL="0">
              <a:lnSpc>
                <a:spcPts val="6859"/>
              </a:lnSpc>
              <a:buNone/>
            </a:pPr>
            <a:r>
              <a:rPr lang="en-US" sz="5487" b="1" spc="-55" kern="0" dirty="0">
                <a:solidFill>
                  <a:srgbClr val="FFFFFF"/>
                </a:solidFill>
                <a:latin typeface="Montserrat" pitchFamily="34" charset="0"/>
                <a:ea typeface="Montserrat" pitchFamily="34" charset="-122"/>
                <a:cs typeface="Montserrat" pitchFamily="34" charset="-120"/>
              </a:rPr>
              <a:t>Introduction to Replica of Notes</a:t>
            </a:r>
            <a:endParaRPr lang="en-US" sz="5487" dirty="0"/>
          </a:p>
        </p:txBody>
      </p:sp>
      <p:sp>
        <p:nvSpPr>
          <p:cNvPr id="6" name="Text 3"/>
          <p:cNvSpPr/>
          <p:nvPr/>
        </p:nvSpPr>
        <p:spPr>
          <a:xfrm>
            <a:off x="833199" y="4333161"/>
            <a:ext cx="7477601" cy="999768"/>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Explore the intriguing world of replica notes - exact duplicates of handwritten or printed documents. Learn about the techniques and motivations behind this unique form of artistic expression and historical preservation.</a:t>
            </a:r>
            <a:endParaRPr lang="en-US" sz="1750" dirty="0"/>
          </a:p>
        </p:txBody>
      </p:sp>
      <p:sp>
        <p:nvSpPr>
          <p:cNvPr id="7" name="Shape 4"/>
          <p:cNvSpPr/>
          <p:nvPr/>
        </p:nvSpPr>
        <p:spPr>
          <a:xfrm>
            <a:off x="833199" y="5599509"/>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607129"/>
            <a:ext cx="340162" cy="340162"/>
          </a:xfrm>
          <a:prstGeom prst="rect">
            <a:avLst/>
          </a:prstGeom>
        </p:spPr>
      </p:pic>
      <p:sp>
        <p:nvSpPr>
          <p:cNvPr id="9" name="Text 5"/>
          <p:cNvSpPr/>
          <p:nvPr/>
        </p:nvSpPr>
        <p:spPr>
          <a:xfrm>
            <a:off x="1299686" y="5582841"/>
            <a:ext cx="3835241" cy="388858"/>
          </a:xfrm>
          <a:prstGeom prst="rect">
            <a:avLst/>
          </a:prstGeom>
          <a:noFill/>
          <a:ln/>
        </p:spPr>
        <p:txBody>
          <a:bodyPr wrap="none" rtlCol="0" anchor="t"/>
          <a:lstStyle/>
          <a:p>
            <a:pPr algn="l" indent="0" marL="0">
              <a:lnSpc>
                <a:spcPts val="3062"/>
              </a:lnSpc>
              <a:buNone/>
            </a:pPr>
            <a:r>
              <a:rPr lang="en-US" sz="2187" b="1" dirty="0">
                <a:solidFill>
                  <a:srgbClr val="E2E6E9"/>
                </a:solidFill>
                <a:latin typeface="Source Sans Pro" pitchFamily="34" charset="0"/>
                <a:ea typeface="Source Sans Pro" pitchFamily="34" charset="-122"/>
                <a:cs typeface="Source Sans Pro" pitchFamily="34" charset="-120"/>
              </a:rPr>
              <a:t>by 258088 RUTHEESHWARAN. P</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r>
          <p:cNvPicPr>
            <a:picLocks noChangeAspect="1"/>
          </p:cNvPicPr>
          <p:nvPr/>
        </p:nvPicPr>
        <p:blipFill>
          <a:blip r:embed="rId1"/>
          <a:stretch>
            <a:fillRect/>
          </a:stretch>
        </p:blipFill>
        <p:spPr>
          <a:xfrm>
            <a:off x="0" y="0"/>
            <a:ext cx="14630400" cy="2590324"/>
          </a:xfrm>
          <a:prstGeom prst="rect">
            <a:avLst/>
          </a:prstGeom>
        </p:spPr>
      </p:pic>
      <p:sp>
        <p:nvSpPr>
          <p:cNvPr id="5" name="Text 2"/>
          <p:cNvSpPr/>
          <p:nvPr/>
        </p:nvSpPr>
        <p:spPr>
          <a:xfrm>
            <a:off x="2840831" y="3161348"/>
            <a:ext cx="7554039" cy="588764"/>
          </a:xfrm>
          <a:prstGeom prst="rect">
            <a:avLst/>
          </a:prstGeom>
          <a:noFill/>
          <a:ln/>
        </p:spPr>
        <p:txBody>
          <a:bodyPr wrap="none" rtlCol="0" anchor="t"/>
          <a:lstStyle/>
          <a:p>
            <a:pPr indent="0" marL="0">
              <a:lnSpc>
                <a:spcPts val="4636"/>
              </a:lnSpc>
              <a:buNone/>
            </a:pPr>
            <a:r>
              <a:rPr lang="en-US" sz="3709" b="1" spc="-37" kern="0" dirty="0">
                <a:solidFill>
                  <a:srgbClr val="FFFFFF"/>
                </a:solidFill>
                <a:latin typeface="Montserrat" pitchFamily="34" charset="0"/>
                <a:ea typeface="Montserrat" pitchFamily="34" charset="-122"/>
                <a:cs typeface="Montserrat" pitchFamily="34" charset="-120"/>
              </a:rPr>
              <a:t>Conclusion and Key Takeaways</a:t>
            </a:r>
            <a:endParaRPr lang="en-US" sz="3709" dirty="0"/>
          </a:p>
        </p:txBody>
      </p:sp>
      <p:sp>
        <p:nvSpPr>
          <p:cNvPr id="6" name="Shape 3"/>
          <p:cNvSpPr/>
          <p:nvPr/>
        </p:nvSpPr>
        <p:spPr>
          <a:xfrm>
            <a:off x="2840831" y="4060865"/>
            <a:ext cx="2844760" cy="3597712"/>
          </a:xfrm>
          <a:prstGeom prst="roundRect">
            <a:avLst>
              <a:gd name="adj" fmla="val 2185"/>
            </a:avLst>
          </a:prstGeom>
          <a:solidFill>
            <a:srgbClr val="232629"/>
          </a:solidFill>
          <a:ln/>
        </p:spPr>
      </p:sp>
      <p:sp>
        <p:nvSpPr>
          <p:cNvPr id="7" name="Text 4"/>
          <p:cNvSpPr/>
          <p:nvPr/>
        </p:nvSpPr>
        <p:spPr>
          <a:xfrm>
            <a:off x="3048000" y="4268033"/>
            <a:ext cx="2430423" cy="882968"/>
          </a:xfrm>
          <a:prstGeom prst="rect">
            <a:avLst/>
          </a:prstGeom>
          <a:noFill/>
          <a:ln/>
        </p:spPr>
        <p:txBody>
          <a:bodyPr wrap="square" rtlCol="0" anchor="t"/>
          <a:lstStyle/>
          <a:p>
            <a:pPr indent="0" marL="0">
              <a:lnSpc>
                <a:spcPts val="2318"/>
              </a:lnSpc>
              <a:buNone/>
            </a:pPr>
            <a:r>
              <a:rPr lang="en-US" sz="1854" b="1" spc="-19" kern="0" dirty="0">
                <a:solidFill>
                  <a:srgbClr val="FFFFFF"/>
                </a:solidFill>
                <a:latin typeface="Montserrat" pitchFamily="34" charset="0"/>
                <a:ea typeface="Montserrat" pitchFamily="34" charset="-122"/>
                <a:cs typeface="Montserrat" pitchFamily="34" charset="-120"/>
              </a:rPr>
              <a:t>Summarize the Power of Replica Notes</a:t>
            </a:r>
            <a:endParaRPr lang="en-US" sz="1854" dirty="0"/>
          </a:p>
        </p:txBody>
      </p:sp>
      <p:sp>
        <p:nvSpPr>
          <p:cNvPr id="8" name="Text 5"/>
          <p:cNvSpPr/>
          <p:nvPr/>
        </p:nvSpPr>
        <p:spPr>
          <a:xfrm>
            <a:off x="3048000" y="5275302"/>
            <a:ext cx="2430423" cy="2176105"/>
          </a:xfrm>
          <a:prstGeom prst="rect">
            <a:avLst/>
          </a:prstGeom>
          <a:noFill/>
          <a:ln/>
        </p:spPr>
        <p:txBody>
          <a:bodyPr wrap="square" rtlCol="0" anchor="t"/>
          <a:lstStyle/>
          <a:p>
            <a:pPr indent="0" marL="0">
              <a:lnSpc>
                <a:spcPts val="2448"/>
              </a:lnSpc>
              <a:buNone/>
            </a:pPr>
            <a:r>
              <a:rPr lang="en-US" sz="1632" dirty="0">
                <a:solidFill>
                  <a:srgbClr val="E2E6E9"/>
                </a:solidFill>
                <a:latin typeface="Source Sans Pro" pitchFamily="34" charset="0"/>
                <a:ea typeface="Source Sans Pro" pitchFamily="34" charset="-122"/>
                <a:cs typeface="Source Sans Pro" pitchFamily="34" charset="-120"/>
              </a:rPr>
              <a:t>Replica notes offer a powerful way to capture information, preserve memories, and enhance learning. They provide a versatile solution for various contexts.</a:t>
            </a:r>
            <a:endParaRPr lang="en-US" sz="1632" dirty="0"/>
          </a:p>
        </p:txBody>
      </p:sp>
      <p:sp>
        <p:nvSpPr>
          <p:cNvPr id="9" name="Shape 6"/>
          <p:cNvSpPr/>
          <p:nvPr/>
        </p:nvSpPr>
        <p:spPr>
          <a:xfrm>
            <a:off x="5892760" y="4060865"/>
            <a:ext cx="2844760" cy="3597712"/>
          </a:xfrm>
          <a:prstGeom prst="roundRect">
            <a:avLst>
              <a:gd name="adj" fmla="val 2185"/>
            </a:avLst>
          </a:prstGeom>
          <a:solidFill>
            <a:srgbClr val="232629"/>
          </a:solidFill>
          <a:ln/>
        </p:spPr>
      </p:sp>
      <p:sp>
        <p:nvSpPr>
          <p:cNvPr id="10" name="Text 7"/>
          <p:cNvSpPr/>
          <p:nvPr/>
        </p:nvSpPr>
        <p:spPr>
          <a:xfrm>
            <a:off x="6099929" y="4268033"/>
            <a:ext cx="2430423" cy="588645"/>
          </a:xfrm>
          <a:prstGeom prst="rect">
            <a:avLst/>
          </a:prstGeom>
          <a:noFill/>
          <a:ln/>
        </p:spPr>
        <p:txBody>
          <a:bodyPr wrap="square" rtlCol="0" anchor="t"/>
          <a:lstStyle/>
          <a:p>
            <a:pPr indent="0" marL="0">
              <a:lnSpc>
                <a:spcPts val="2318"/>
              </a:lnSpc>
              <a:buNone/>
            </a:pPr>
            <a:r>
              <a:rPr lang="en-US" sz="1854" b="1" spc="-19" kern="0" dirty="0">
                <a:solidFill>
                  <a:srgbClr val="FFFFFF"/>
                </a:solidFill>
                <a:latin typeface="Montserrat" pitchFamily="34" charset="0"/>
                <a:ea typeface="Montserrat" pitchFamily="34" charset="-122"/>
                <a:cs typeface="Montserrat" pitchFamily="34" charset="-120"/>
              </a:rPr>
              <a:t>Highlight Key Benefits</a:t>
            </a:r>
            <a:endParaRPr lang="en-US" sz="1854" dirty="0"/>
          </a:p>
        </p:txBody>
      </p:sp>
      <p:sp>
        <p:nvSpPr>
          <p:cNvPr id="11" name="Text 8"/>
          <p:cNvSpPr/>
          <p:nvPr/>
        </p:nvSpPr>
        <p:spPr>
          <a:xfrm>
            <a:off x="6099929" y="4980980"/>
            <a:ext cx="2430423" cy="1554361"/>
          </a:xfrm>
          <a:prstGeom prst="rect">
            <a:avLst/>
          </a:prstGeom>
          <a:noFill/>
          <a:ln/>
        </p:spPr>
        <p:txBody>
          <a:bodyPr wrap="square" rtlCol="0" anchor="t"/>
          <a:lstStyle/>
          <a:p>
            <a:pPr indent="0" marL="0">
              <a:lnSpc>
                <a:spcPts val="2448"/>
              </a:lnSpc>
              <a:buNone/>
            </a:pPr>
            <a:r>
              <a:rPr lang="en-US" sz="1632" dirty="0">
                <a:solidFill>
                  <a:srgbClr val="E2E6E9"/>
                </a:solidFill>
                <a:latin typeface="Source Sans Pro" pitchFamily="34" charset="0"/>
                <a:ea typeface="Source Sans Pro" pitchFamily="34" charset="-122"/>
                <a:cs typeface="Source Sans Pro" pitchFamily="34" charset="-120"/>
              </a:rPr>
              <a:t>The key benefits of replica notes include improved retention, accessibility, and the ability to customize and annotate the content.</a:t>
            </a:r>
            <a:endParaRPr lang="en-US" sz="1632" dirty="0"/>
          </a:p>
        </p:txBody>
      </p:sp>
      <p:sp>
        <p:nvSpPr>
          <p:cNvPr id="12" name="Shape 9"/>
          <p:cNvSpPr/>
          <p:nvPr/>
        </p:nvSpPr>
        <p:spPr>
          <a:xfrm>
            <a:off x="8944689" y="4060865"/>
            <a:ext cx="2844760" cy="3597712"/>
          </a:xfrm>
          <a:prstGeom prst="roundRect">
            <a:avLst>
              <a:gd name="adj" fmla="val 2185"/>
            </a:avLst>
          </a:prstGeom>
          <a:solidFill>
            <a:srgbClr val="232629"/>
          </a:solidFill>
          <a:ln/>
        </p:spPr>
      </p:sp>
      <p:sp>
        <p:nvSpPr>
          <p:cNvPr id="13" name="Text 10"/>
          <p:cNvSpPr/>
          <p:nvPr/>
        </p:nvSpPr>
        <p:spPr>
          <a:xfrm>
            <a:off x="9151858" y="4268033"/>
            <a:ext cx="2430423" cy="882968"/>
          </a:xfrm>
          <a:prstGeom prst="rect">
            <a:avLst/>
          </a:prstGeom>
          <a:noFill/>
          <a:ln/>
        </p:spPr>
        <p:txBody>
          <a:bodyPr wrap="square" rtlCol="0" anchor="t"/>
          <a:lstStyle/>
          <a:p>
            <a:pPr indent="0" marL="0">
              <a:lnSpc>
                <a:spcPts val="2318"/>
              </a:lnSpc>
              <a:buNone/>
            </a:pPr>
            <a:r>
              <a:rPr lang="en-US" sz="1854" b="1" spc="-19" kern="0" dirty="0">
                <a:solidFill>
                  <a:srgbClr val="FFFFFF"/>
                </a:solidFill>
                <a:latin typeface="Montserrat" pitchFamily="34" charset="0"/>
                <a:ea typeface="Montserrat" pitchFamily="34" charset="-122"/>
                <a:cs typeface="Montserrat" pitchFamily="34" charset="-120"/>
              </a:rPr>
              <a:t>Emphasize Ongoing Advancements</a:t>
            </a:r>
            <a:endParaRPr lang="en-US" sz="1854" dirty="0"/>
          </a:p>
        </p:txBody>
      </p:sp>
      <p:sp>
        <p:nvSpPr>
          <p:cNvPr id="14" name="Text 11"/>
          <p:cNvSpPr/>
          <p:nvPr/>
        </p:nvSpPr>
        <p:spPr>
          <a:xfrm>
            <a:off x="9151858" y="5275302"/>
            <a:ext cx="2430423" cy="2176105"/>
          </a:xfrm>
          <a:prstGeom prst="rect">
            <a:avLst/>
          </a:prstGeom>
          <a:noFill/>
          <a:ln/>
        </p:spPr>
        <p:txBody>
          <a:bodyPr wrap="square" rtlCol="0" anchor="t"/>
          <a:lstStyle/>
          <a:p>
            <a:pPr indent="0" marL="0">
              <a:lnSpc>
                <a:spcPts val="2448"/>
              </a:lnSpc>
              <a:buNone/>
            </a:pPr>
            <a:r>
              <a:rPr lang="en-US" sz="1632" dirty="0">
                <a:solidFill>
                  <a:srgbClr val="E2E6E9"/>
                </a:solidFill>
                <a:latin typeface="Source Sans Pro" pitchFamily="34" charset="0"/>
                <a:ea typeface="Source Sans Pro" pitchFamily="34" charset="-122"/>
                <a:cs typeface="Source Sans Pro" pitchFamily="34" charset="-120"/>
              </a:rPr>
              <a:t>As technology continues to evolve, the future of replica notes holds exciting possibilities, with further advancements in accuracy, integration, and user experience.</a:t>
            </a:r>
            <a:endParaRPr lang="en-US" sz="1632"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025610"/>
            <a:ext cx="7477601" cy="1262301"/>
          </a:xfrm>
          <a:prstGeom prst="rect">
            <a:avLst/>
          </a:prstGeom>
          <a:noFill/>
          <a:ln/>
        </p:spPr>
        <p:txBody>
          <a:bodyPr wrap="squar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Why Replica of Notes Matters</a:t>
            </a:r>
            <a:endParaRPr lang="en-US" sz="3976" dirty="0"/>
          </a:p>
        </p:txBody>
      </p:sp>
      <p:sp>
        <p:nvSpPr>
          <p:cNvPr id="6" name="Text 3"/>
          <p:cNvSpPr/>
          <p:nvPr/>
        </p:nvSpPr>
        <p:spPr>
          <a:xfrm>
            <a:off x="833199" y="3621167"/>
            <a:ext cx="7477601"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of notes offers a powerful solution for preserving important information and ideas. By creating high-fidelity copies of handwritten or digital notes, users can safeguard critical content and ensure seamless access across devices and platforms.</a:t>
            </a:r>
            <a:endParaRPr lang="en-US" sz="1750" dirty="0"/>
          </a:p>
        </p:txBody>
      </p:sp>
      <p:sp>
        <p:nvSpPr>
          <p:cNvPr id="7" name="Text 4"/>
          <p:cNvSpPr/>
          <p:nvPr/>
        </p:nvSpPr>
        <p:spPr>
          <a:xfrm>
            <a:off x="833199" y="5204103"/>
            <a:ext cx="7477601" cy="999768"/>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notes enhance productivity, enabling users to reference key insights anytime, anywhere. This technology plays a vital role in education, research, and professional settings where accurate note-taking is essential for success.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2517696" y="1434108"/>
            <a:ext cx="8376523" cy="631150"/>
          </a:xfrm>
          <a:prstGeom prst="rect">
            <a:avLst/>
          </a:prstGeom>
          <a:noFill/>
          <a:ln/>
        </p:spPr>
        <p:txBody>
          <a:bodyPr wrap="non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Key Features of Replica of Notes</a:t>
            </a:r>
            <a:endParaRPr lang="en-US" sz="3976" dirty="0"/>
          </a:p>
        </p:txBody>
      </p:sp>
      <p:sp>
        <p:nvSpPr>
          <p:cNvPr id="5" name="Shape 3"/>
          <p:cNvSpPr/>
          <p:nvPr/>
        </p:nvSpPr>
        <p:spPr>
          <a:xfrm>
            <a:off x="2517696" y="2759512"/>
            <a:ext cx="388739" cy="388739"/>
          </a:xfrm>
          <a:prstGeom prst="roundRect">
            <a:avLst>
              <a:gd name="adj" fmla="val 17148"/>
            </a:avLst>
          </a:prstGeom>
          <a:solidFill>
            <a:srgbClr val="232629"/>
          </a:solidFill>
          <a:ln/>
        </p:spPr>
      </p:sp>
      <p:sp>
        <p:nvSpPr>
          <p:cNvPr id="6" name="Text 4"/>
          <p:cNvSpPr/>
          <p:nvPr/>
        </p:nvSpPr>
        <p:spPr>
          <a:xfrm>
            <a:off x="3128605" y="2759512"/>
            <a:ext cx="2768441"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Identical Appearance</a:t>
            </a:r>
            <a:endParaRPr lang="en-US" sz="1988" dirty="0"/>
          </a:p>
        </p:txBody>
      </p:sp>
      <p:sp>
        <p:nvSpPr>
          <p:cNvPr id="7" name="Text 5"/>
          <p:cNvSpPr/>
          <p:nvPr/>
        </p:nvSpPr>
        <p:spPr>
          <a:xfrm>
            <a:off x="3128605" y="3208377"/>
            <a:ext cx="4075509"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of notes are designed to replicate the look and feel of the original, including the handwriting, ink color, and paper texture.</a:t>
            </a:r>
            <a:endParaRPr lang="en-US" sz="1750" dirty="0"/>
          </a:p>
        </p:txBody>
      </p:sp>
      <p:sp>
        <p:nvSpPr>
          <p:cNvPr id="8" name="Shape 6"/>
          <p:cNvSpPr/>
          <p:nvPr/>
        </p:nvSpPr>
        <p:spPr>
          <a:xfrm>
            <a:off x="7426285" y="2759512"/>
            <a:ext cx="388739" cy="388739"/>
          </a:xfrm>
          <a:prstGeom prst="roundRect">
            <a:avLst>
              <a:gd name="adj" fmla="val 17148"/>
            </a:avLst>
          </a:prstGeom>
          <a:solidFill>
            <a:srgbClr val="232629"/>
          </a:solidFill>
          <a:ln/>
        </p:spPr>
      </p:sp>
      <p:sp>
        <p:nvSpPr>
          <p:cNvPr id="9" name="Text 7"/>
          <p:cNvSpPr/>
          <p:nvPr/>
        </p:nvSpPr>
        <p:spPr>
          <a:xfrm>
            <a:off x="8037195" y="2759512"/>
            <a:ext cx="2908816"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High-Quality Materials</a:t>
            </a:r>
            <a:endParaRPr lang="en-US" sz="1988" dirty="0"/>
          </a:p>
        </p:txBody>
      </p:sp>
      <p:sp>
        <p:nvSpPr>
          <p:cNvPr id="10" name="Text 8"/>
          <p:cNvSpPr/>
          <p:nvPr/>
        </p:nvSpPr>
        <p:spPr>
          <a:xfrm>
            <a:off x="8037195" y="3208377"/>
            <a:ext cx="4075509"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The materials used to create replica notes, such as specialty paper and archival-quality ink, ensure durability and long-lasting quality.</a:t>
            </a:r>
            <a:endParaRPr lang="en-US" sz="1750" dirty="0"/>
          </a:p>
        </p:txBody>
      </p:sp>
      <p:sp>
        <p:nvSpPr>
          <p:cNvPr id="11" name="Shape 9"/>
          <p:cNvSpPr/>
          <p:nvPr/>
        </p:nvSpPr>
        <p:spPr>
          <a:xfrm>
            <a:off x="2517696" y="5013484"/>
            <a:ext cx="388739" cy="388739"/>
          </a:xfrm>
          <a:prstGeom prst="roundRect">
            <a:avLst>
              <a:gd name="adj" fmla="val 17148"/>
            </a:avLst>
          </a:prstGeom>
          <a:solidFill>
            <a:srgbClr val="232629"/>
          </a:solidFill>
          <a:ln/>
        </p:spPr>
      </p:sp>
      <p:sp>
        <p:nvSpPr>
          <p:cNvPr id="12" name="Text 10"/>
          <p:cNvSpPr/>
          <p:nvPr/>
        </p:nvSpPr>
        <p:spPr>
          <a:xfrm>
            <a:off x="3128605" y="5013484"/>
            <a:ext cx="2524958"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Attention to Detail</a:t>
            </a:r>
            <a:endParaRPr lang="en-US" sz="1988" dirty="0"/>
          </a:p>
        </p:txBody>
      </p:sp>
      <p:sp>
        <p:nvSpPr>
          <p:cNvPr id="13" name="Text 11"/>
          <p:cNvSpPr/>
          <p:nvPr/>
        </p:nvSpPr>
        <p:spPr>
          <a:xfrm>
            <a:off x="3128605" y="5462349"/>
            <a:ext cx="4075509"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Skilled artisans carefully craft each replica note, meticulously replicating every stroke and nuance to achieve a truly authentic appearance.</a:t>
            </a:r>
            <a:endParaRPr lang="en-US" sz="1750" dirty="0"/>
          </a:p>
        </p:txBody>
      </p:sp>
      <p:sp>
        <p:nvSpPr>
          <p:cNvPr id="14" name="Shape 12"/>
          <p:cNvSpPr/>
          <p:nvPr/>
        </p:nvSpPr>
        <p:spPr>
          <a:xfrm>
            <a:off x="7426285" y="5013484"/>
            <a:ext cx="388739" cy="388739"/>
          </a:xfrm>
          <a:prstGeom prst="roundRect">
            <a:avLst>
              <a:gd name="adj" fmla="val 17148"/>
            </a:avLst>
          </a:prstGeom>
          <a:solidFill>
            <a:srgbClr val="232629"/>
          </a:solidFill>
          <a:ln/>
        </p:spPr>
      </p:sp>
      <p:sp>
        <p:nvSpPr>
          <p:cNvPr id="15" name="Text 13"/>
          <p:cNvSpPr/>
          <p:nvPr/>
        </p:nvSpPr>
        <p:spPr>
          <a:xfrm>
            <a:off x="8037195" y="5013484"/>
            <a:ext cx="2984063"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Customization Options</a:t>
            </a:r>
            <a:endParaRPr lang="en-US" sz="1988" dirty="0"/>
          </a:p>
        </p:txBody>
      </p:sp>
      <p:sp>
        <p:nvSpPr>
          <p:cNvPr id="16" name="Text 14"/>
          <p:cNvSpPr/>
          <p:nvPr/>
        </p:nvSpPr>
        <p:spPr>
          <a:xfrm>
            <a:off x="8037195" y="5462349"/>
            <a:ext cx="4075509"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of notes can be customized with personalized content, dates, or other elements to suit specific needs or preferences.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2517696" y="1486376"/>
            <a:ext cx="8820864" cy="631150"/>
          </a:xfrm>
          <a:prstGeom prst="rect">
            <a:avLst/>
          </a:prstGeom>
          <a:noFill/>
          <a:ln/>
        </p:spPr>
        <p:txBody>
          <a:bodyPr wrap="non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Benefits of Using Replica of Notes</a:t>
            </a:r>
            <a:endParaRPr lang="en-US" sz="3976" dirty="0"/>
          </a:p>
        </p:txBody>
      </p:sp>
      <p:sp>
        <p:nvSpPr>
          <p:cNvPr id="5" name="Text 3"/>
          <p:cNvSpPr/>
          <p:nvPr/>
        </p:nvSpPr>
        <p:spPr>
          <a:xfrm>
            <a:off x="2517696" y="2672953"/>
            <a:ext cx="1992154"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Affordability</a:t>
            </a:r>
            <a:endParaRPr lang="en-US" sz="1988" dirty="0"/>
          </a:p>
        </p:txBody>
      </p:sp>
      <p:sp>
        <p:nvSpPr>
          <p:cNvPr id="6" name="Text 4"/>
          <p:cNvSpPr/>
          <p:nvPr/>
        </p:nvSpPr>
        <p:spPr>
          <a:xfrm>
            <a:off x="2517696" y="3210758"/>
            <a:ext cx="1992154" cy="2999303"/>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of notes are often more affordable than purchasing the original, making them accessible to a wider range of students and professionals.</a:t>
            </a:r>
            <a:endParaRPr lang="en-US" sz="1750" dirty="0"/>
          </a:p>
        </p:txBody>
      </p:sp>
      <p:sp>
        <p:nvSpPr>
          <p:cNvPr id="7" name="Text 5"/>
          <p:cNvSpPr/>
          <p:nvPr/>
        </p:nvSpPr>
        <p:spPr>
          <a:xfrm>
            <a:off x="5059442" y="2672953"/>
            <a:ext cx="1992154"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Convenience</a:t>
            </a:r>
            <a:endParaRPr lang="en-US" sz="1988" dirty="0"/>
          </a:p>
        </p:txBody>
      </p:sp>
      <p:sp>
        <p:nvSpPr>
          <p:cNvPr id="8" name="Text 6"/>
          <p:cNvSpPr/>
          <p:nvPr/>
        </p:nvSpPr>
        <p:spPr>
          <a:xfrm>
            <a:off x="5059442" y="3210758"/>
            <a:ext cx="1992154" cy="2666048"/>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With replica notes, you can easily access the information you need without the hassle of carrying around physical notebooks or textbooks.</a:t>
            </a:r>
            <a:endParaRPr lang="en-US" sz="1750" dirty="0"/>
          </a:p>
        </p:txBody>
      </p:sp>
      <p:sp>
        <p:nvSpPr>
          <p:cNvPr id="9" name="Text 7"/>
          <p:cNvSpPr/>
          <p:nvPr/>
        </p:nvSpPr>
        <p:spPr>
          <a:xfrm>
            <a:off x="7601188" y="2672953"/>
            <a:ext cx="1992154"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Customization</a:t>
            </a:r>
            <a:endParaRPr lang="en-US" sz="1988" dirty="0"/>
          </a:p>
        </p:txBody>
      </p:sp>
      <p:sp>
        <p:nvSpPr>
          <p:cNvPr id="10" name="Text 8"/>
          <p:cNvSpPr/>
          <p:nvPr/>
        </p:nvSpPr>
        <p:spPr>
          <a:xfrm>
            <a:off x="7601188" y="3210758"/>
            <a:ext cx="1992154" cy="2999303"/>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notes can be tailored to your specific learning style and preferences, allowing you to highlight, annotate, and organize the content in a way that works best for you.</a:t>
            </a:r>
            <a:endParaRPr lang="en-US" sz="1750" dirty="0"/>
          </a:p>
        </p:txBody>
      </p:sp>
      <p:sp>
        <p:nvSpPr>
          <p:cNvPr id="11" name="Text 9"/>
          <p:cNvSpPr/>
          <p:nvPr/>
        </p:nvSpPr>
        <p:spPr>
          <a:xfrm>
            <a:off x="10142934" y="2672953"/>
            <a:ext cx="1992154" cy="315635"/>
          </a:xfrm>
          <a:prstGeom prst="rect">
            <a:avLst/>
          </a:prstGeom>
          <a:noFill/>
          <a:ln/>
        </p:spPr>
        <p:txBody>
          <a:bodyPr wrap="none" rtlCol="0" anchor="t"/>
          <a:lstStyle/>
          <a:p>
            <a:pPr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Preservation</a:t>
            </a:r>
            <a:endParaRPr lang="en-US" sz="1988" dirty="0"/>
          </a:p>
        </p:txBody>
      </p:sp>
      <p:sp>
        <p:nvSpPr>
          <p:cNvPr id="12" name="Text 10"/>
          <p:cNvSpPr/>
          <p:nvPr/>
        </p:nvSpPr>
        <p:spPr>
          <a:xfrm>
            <a:off x="10142934" y="3210758"/>
            <a:ext cx="1992154" cy="3332559"/>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Digital replica of notes can be easily backed up and stored, ensuring that your important information is safe and readily available, even if the original materials are lost or damaged.</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2782133" y="579001"/>
            <a:ext cx="8408194" cy="596503"/>
          </a:xfrm>
          <a:prstGeom prst="rect">
            <a:avLst/>
          </a:prstGeom>
          <a:noFill/>
          <a:ln/>
        </p:spPr>
        <p:txBody>
          <a:bodyPr wrap="none" rtlCol="0" anchor="t"/>
          <a:lstStyle/>
          <a:p>
            <a:pPr indent="0" marL="0">
              <a:lnSpc>
                <a:spcPts val="4696"/>
              </a:lnSpc>
              <a:buNone/>
            </a:pPr>
            <a:r>
              <a:rPr lang="en-US" sz="3757" b="1" spc="-38" kern="0" dirty="0">
                <a:solidFill>
                  <a:srgbClr val="FFFFFF"/>
                </a:solidFill>
                <a:latin typeface="Montserrat" pitchFamily="34" charset="0"/>
                <a:ea typeface="Montserrat" pitchFamily="34" charset="-122"/>
                <a:cs typeface="Montserrat" pitchFamily="34" charset="-120"/>
              </a:rPr>
              <a:t>Replica of Notes vs. Original Notes</a:t>
            </a:r>
            <a:endParaRPr lang="en-US" sz="3757" dirty="0"/>
          </a:p>
        </p:txBody>
      </p:sp>
      <p:sp>
        <p:nvSpPr>
          <p:cNvPr id="5" name="Text 3"/>
          <p:cNvSpPr/>
          <p:nvPr/>
        </p:nvSpPr>
        <p:spPr>
          <a:xfrm>
            <a:off x="2782133" y="1595318"/>
            <a:ext cx="9066014" cy="944404"/>
          </a:xfrm>
          <a:prstGeom prst="rect">
            <a:avLst/>
          </a:prstGeom>
          <a:noFill/>
          <a:ln/>
        </p:spPr>
        <p:txBody>
          <a:bodyPr wrap="square" rtlCol="0" anchor="t"/>
          <a:lstStyle/>
          <a:p>
            <a:pPr indent="0" marL="0">
              <a:lnSpc>
                <a:spcPts val="2480"/>
              </a:lnSpc>
              <a:buNone/>
            </a:pPr>
            <a:r>
              <a:rPr lang="en-US" sz="1653" dirty="0">
                <a:solidFill>
                  <a:srgbClr val="E2E6E9"/>
                </a:solidFill>
                <a:latin typeface="Source Sans Pro" pitchFamily="34" charset="0"/>
                <a:ea typeface="Source Sans Pro" pitchFamily="34" charset="-122"/>
                <a:cs typeface="Source Sans Pro" pitchFamily="34" charset="-120"/>
              </a:rPr>
              <a:t>When it comes to the debate between replica notes and the original, there are several key considerations to take into account. While replica notes can offer a more affordable and accessible option, they often lack the authenticity and historical significance of the original documents.</a:t>
            </a:r>
            <a:endParaRPr lang="en-US" sz="1653" dirty="0"/>
          </a:p>
        </p:txBody>
      </p:sp>
      <p:sp>
        <p:nvSpPr>
          <p:cNvPr id="6" name="Text 4"/>
          <p:cNvSpPr/>
          <p:nvPr/>
        </p:nvSpPr>
        <p:spPr>
          <a:xfrm>
            <a:off x="2782133" y="2880717"/>
            <a:ext cx="4375547" cy="692825"/>
          </a:xfrm>
          <a:prstGeom prst="rect">
            <a:avLst/>
          </a:prstGeom>
          <a:noFill/>
          <a:ln/>
        </p:spPr>
        <p:txBody>
          <a:bodyPr wrap="none" rtlCol="0" anchor="t"/>
          <a:lstStyle/>
          <a:p>
            <a:pPr algn="ctr" indent="0" marL="0">
              <a:lnSpc>
                <a:spcPts val="5455"/>
              </a:lnSpc>
              <a:buNone/>
            </a:pPr>
            <a:r>
              <a:rPr lang="en-US" sz="5455" b="1" spc="-55" kern="0" dirty="0">
                <a:solidFill>
                  <a:srgbClr val="FFFFFF"/>
                </a:solidFill>
                <a:latin typeface="Montserrat" pitchFamily="34" charset="0"/>
                <a:ea typeface="Montserrat" pitchFamily="34" charset="-122"/>
                <a:cs typeface="Montserrat" pitchFamily="34" charset="-120"/>
              </a:rPr>
              <a:t>95%</a:t>
            </a:r>
            <a:endParaRPr lang="en-US" sz="5455" dirty="0"/>
          </a:p>
        </p:txBody>
      </p:sp>
      <p:sp>
        <p:nvSpPr>
          <p:cNvPr id="7" name="Text 5"/>
          <p:cNvSpPr/>
          <p:nvPr/>
        </p:nvSpPr>
        <p:spPr>
          <a:xfrm>
            <a:off x="2782133" y="3835837"/>
            <a:ext cx="4375547" cy="314801"/>
          </a:xfrm>
          <a:prstGeom prst="rect">
            <a:avLst/>
          </a:prstGeom>
          <a:noFill/>
          <a:ln/>
        </p:spPr>
        <p:txBody>
          <a:bodyPr wrap="none" rtlCol="0" anchor="t"/>
          <a:lstStyle/>
          <a:p>
            <a:pPr algn="ctr" indent="0" marL="0">
              <a:lnSpc>
                <a:spcPts val="2480"/>
              </a:lnSpc>
              <a:buNone/>
            </a:pPr>
            <a:r>
              <a:rPr lang="en-US" sz="1653" dirty="0">
                <a:solidFill>
                  <a:srgbClr val="E2E6E9"/>
                </a:solidFill>
                <a:latin typeface="Source Sans Pro" pitchFamily="34" charset="0"/>
                <a:ea typeface="Source Sans Pro" pitchFamily="34" charset="-122"/>
                <a:cs typeface="Source Sans Pro" pitchFamily="34" charset="-120"/>
              </a:rPr>
              <a:t>Authenticity</a:t>
            </a:r>
            <a:endParaRPr lang="en-US" sz="1653" dirty="0"/>
          </a:p>
        </p:txBody>
      </p:sp>
      <p:sp>
        <p:nvSpPr>
          <p:cNvPr id="8" name="Text 6"/>
          <p:cNvSpPr/>
          <p:nvPr/>
        </p:nvSpPr>
        <p:spPr>
          <a:xfrm>
            <a:off x="7472601" y="2880717"/>
            <a:ext cx="4375547" cy="692825"/>
          </a:xfrm>
          <a:prstGeom prst="rect">
            <a:avLst/>
          </a:prstGeom>
          <a:noFill/>
          <a:ln/>
        </p:spPr>
        <p:txBody>
          <a:bodyPr wrap="none" rtlCol="0" anchor="t"/>
          <a:lstStyle/>
          <a:p>
            <a:pPr algn="ctr" indent="0" marL="0">
              <a:lnSpc>
                <a:spcPts val="5455"/>
              </a:lnSpc>
              <a:buNone/>
            </a:pPr>
            <a:r>
              <a:rPr lang="en-US" sz="5455" b="1" spc="-55" kern="0" dirty="0">
                <a:solidFill>
                  <a:srgbClr val="FFFFFF"/>
                </a:solidFill>
                <a:latin typeface="Montserrat" pitchFamily="34" charset="0"/>
                <a:ea typeface="Montserrat" pitchFamily="34" charset="-122"/>
                <a:cs typeface="Montserrat" pitchFamily="34" charset="-120"/>
              </a:rPr>
              <a:t>70%</a:t>
            </a:r>
            <a:endParaRPr lang="en-US" sz="5455" dirty="0"/>
          </a:p>
        </p:txBody>
      </p:sp>
      <p:sp>
        <p:nvSpPr>
          <p:cNvPr id="9" name="Text 7"/>
          <p:cNvSpPr/>
          <p:nvPr/>
        </p:nvSpPr>
        <p:spPr>
          <a:xfrm>
            <a:off x="7472601" y="3835837"/>
            <a:ext cx="4375547" cy="314801"/>
          </a:xfrm>
          <a:prstGeom prst="rect">
            <a:avLst/>
          </a:prstGeom>
          <a:noFill/>
          <a:ln/>
        </p:spPr>
        <p:txBody>
          <a:bodyPr wrap="none" rtlCol="0" anchor="t"/>
          <a:lstStyle/>
          <a:p>
            <a:pPr algn="ctr" indent="0" marL="0">
              <a:lnSpc>
                <a:spcPts val="2480"/>
              </a:lnSpc>
              <a:buNone/>
            </a:pPr>
            <a:r>
              <a:rPr lang="en-US" sz="1653" dirty="0">
                <a:solidFill>
                  <a:srgbClr val="E2E6E9"/>
                </a:solidFill>
                <a:latin typeface="Source Sans Pro" pitchFamily="34" charset="0"/>
                <a:ea typeface="Source Sans Pro" pitchFamily="34" charset="-122"/>
                <a:cs typeface="Source Sans Pro" pitchFamily="34" charset="-120"/>
              </a:rPr>
              <a:t>Historical Value</a:t>
            </a:r>
            <a:endParaRPr lang="en-US" sz="1653" dirty="0"/>
          </a:p>
        </p:txBody>
      </p:sp>
      <p:sp>
        <p:nvSpPr>
          <p:cNvPr id="10" name="Text 8"/>
          <p:cNvSpPr/>
          <p:nvPr/>
        </p:nvSpPr>
        <p:spPr>
          <a:xfrm>
            <a:off x="2782133" y="4885373"/>
            <a:ext cx="4375547" cy="692825"/>
          </a:xfrm>
          <a:prstGeom prst="rect">
            <a:avLst/>
          </a:prstGeom>
          <a:noFill/>
          <a:ln/>
        </p:spPr>
        <p:txBody>
          <a:bodyPr wrap="none" rtlCol="0" anchor="t"/>
          <a:lstStyle/>
          <a:p>
            <a:pPr algn="ctr" indent="0" marL="0">
              <a:lnSpc>
                <a:spcPts val="5455"/>
              </a:lnSpc>
              <a:buNone/>
            </a:pPr>
            <a:r>
              <a:rPr lang="en-US" sz="5455" b="1" spc="-55" kern="0" dirty="0">
                <a:solidFill>
                  <a:srgbClr val="FFFFFF"/>
                </a:solidFill>
                <a:latin typeface="Montserrat" pitchFamily="34" charset="0"/>
                <a:ea typeface="Montserrat" pitchFamily="34" charset="-122"/>
                <a:cs typeface="Montserrat" pitchFamily="34" charset="-120"/>
              </a:rPr>
              <a:t>30%</a:t>
            </a:r>
            <a:endParaRPr lang="en-US" sz="5455" dirty="0"/>
          </a:p>
        </p:txBody>
      </p:sp>
      <p:sp>
        <p:nvSpPr>
          <p:cNvPr id="11" name="Text 9"/>
          <p:cNvSpPr/>
          <p:nvPr/>
        </p:nvSpPr>
        <p:spPr>
          <a:xfrm>
            <a:off x="2782133" y="5840492"/>
            <a:ext cx="4375547" cy="314801"/>
          </a:xfrm>
          <a:prstGeom prst="rect">
            <a:avLst/>
          </a:prstGeom>
          <a:noFill/>
          <a:ln/>
        </p:spPr>
        <p:txBody>
          <a:bodyPr wrap="none" rtlCol="0" anchor="t"/>
          <a:lstStyle/>
          <a:p>
            <a:pPr algn="ctr" indent="0" marL="0">
              <a:lnSpc>
                <a:spcPts val="2480"/>
              </a:lnSpc>
              <a:buNone/>
            </a:pPr>
            <a:r>
              <a:rPr lang="en-US" sz="1653" dirty="0">
                <a:solidFill>
                  <a:srgbClr val="E2E6E9"/>
                </a:solidFill>
                <a:latin typeface="Source Sans Pro" pitchFamily="34" charset="0"/>
                <a:ea typeface="Source Sans Pro" pitchFamily="34" charset="-122"/>
                <a:cs typeface="Source Sans Pro" pitchFamily="34" charset="-120"/>
              </a:rPr>
              <a:t>Affordability</a:t>
            </a:r>
            <a:endParaRPr lang="en-US" sz="1653" dirty="0"/>
          </a:p>
        </p:txBody>
      </p:sp>
      <p:sp>
        <p:nvSpPr>
          <p:cNvPr id="12" name="Text 10"/>
          <p:cNvSpPr/>
          <p:nvPr/>
        </p:nvSpPr>
        <p:spPr>
          <a:xfrm>
            <a:off x="7472601" y="4885373"/>
            <a:ext cx="4375547" cy="692825"/>
          </a:xfrm>
          <a:prstGeom prst="rect">
            <a:avLst/>
          </a:prstGeom>
          <a:noFill/>
          <a:ln/>
        </p:spPr>
        <p:txBody>
          <a:bodyPr wrap="none" rtlCol="0" anchor="t"/>
          <a:lstStyle/>
          <a:p>
            <a:pPr algn="ctr" indent="0" marL="0">
              <a:lnSpc>
                <a:spcPts val="5455"/>
              </a:lnSpc>
              <a:buNone/>
            </a:pPr>
            <a:r>
              <a:rPr lang="en-US" sz="5455" b="1" spc="-55" kern="0" dirty="0">
                <a:solidFill>
                  <a:srgbClr val="FFFFFF"/>
                </a:solidFill>
                <a:latin typeface="Montserrat" pitchFamily="34" charset="0"/>
                <a:ea typeface="Montserrat" pitchFamily="34" charset="-122"/>
                <a:cs typeface="Montserrat" pitchFamily="34" charset="-120"/>
              </a:rPr>
              <a:t>—</a:t>
            </a:r>
            <a:endParaRPr lang="en-US" sz="5455" dirty="0"/>
          </a:p>
        </p:txBody>
      </p:sp>
      <p:sp>
        <p:nvSpPr>
          <p:cNvPr id="13" name="Text 11"/>
          <p:cNvSpPr/>
          <p:nvPr/>
        </p:nvSpPr>
        <p:spPr>
          <a:xfrm>
            <a:off x="7949446" y="5840492"/>
            <a:ext cx="3421737" cy="298252"/>
          </a:xfrm>
          <a:prstGeom prst="rect">
            <a:avLst/>
          </a:prstGeom>
          <a:noFill/>
          <a:ln/>
        </p:spPr>
        <p:txBody>
          <a:bodyPr wrap="none" rtlCol="0" anchor="t"/>
          <a:lstStyle/>
          <a:p>
            <a:pPr algn="ctr" indent="0" marL="0">
              <a:lnSpc>
                <a:spcPts val="2348"/>
              </a:lnSpc>
              <a:buNone/>
            </a:pPr>
            <a:r>
              <a:rPr lang="en-US" sz="1879" b="1" spc="-19" kern="0" dirty="0">
                <a:solidFill>
                  <a:srgbClr val="FFFFFF"/>
                </a:solidFill>
                <a:latin typeface="Montserrat" pitchFamily="34" charset="0"/>
                <a:ea typeface="Montserrat" pitchFamily="34" charset="-122"/>
                <a:cs typeface="Montserrat" pitchFamily="34" charset="-120"/>
              </a:rPr>
              <a:t>Compared to Original Notes</a:t>
            </a:r>
            <a:endParaRPr lang="en-US" sz="1879" dirty="0"/>
          </a:p>
        </p:txBody>
      </p:sp>
      <p:sp>
        <p:nvSpPr>
          <p:cNvPr id="14" name="Text 12"/>
          <p:cNvSpPr/>
          <p:nvPr/>
        </p:nvSpPr>
        <p:spPr>
          <a:xfrm>
            <a:off x="2782133" y="6391394"/>
            <a:ext cx="9066014" cy="1259205"/>
          </a:xfrm>
          <a:prstGeom prst="rect">
            <a:avLst/>
          </a:prstGeom>
          <a:noFill/>
          <a:ln/>
        </p:spPr>
        <p:txBody>
          <a:bodyPr wrap="square" rtlCol="0" anchor="t"/>
          <a:lstStyle/>
          <a:p>
            <a:pPr indent="0" marL="0">
              <a:lnSpc>
                <a:spcPts val="2480"/>
              </a:lnSpc>
              <a:buNone/>
            </a:pPr>
            <a:r>
              <a:rPr lang="en-US" sz="1653" dirty="0">
                <a:solidFill>
                  <a:srgbClr val="E2E6E9"/>
                </a:solidFill>
                <a:latin typeface="Source Sans Pro" pitchFamily="34" charset="0"/>
                <a:ea typeface="Source Sans Pro" pitchFamily="34" charset="-122"/>
                <a:cs typeface="Source Sans Pro" pitchFamily="34" charset="-120"/>
              </a:rPr>
              <a:t>Replica notes may be visually similar to the originals, but they lack the unique characteristics and imperfections that make the originals so valuable. Additionally, the provenance and lineage of the original notes hold significant importance for collectors and historians. Ultimately, the decision to choose a replica or the original should depend on the intended use and the individual's priorities.</a:t>
            </a:r>
            <a:endParaRPr lang="en-US" sz="1653"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2517696" y="1017627"/>
            <a:ext cx="9594890" cy="1262301"/>
          </a:xfrm>
          <a:prstGeom prst="rect">
            <a:avLst/>
          </a:prstGeom>
          <a:noFill/>
          <a:ln/>
        </p:spPr>
        <p:txBody>
          <a:bodyPr wrap="squar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Replica of Notes in Different Contexts</a:t>
            </a:r>
            <a:endParaRPr lang="en-US" sz="3976" dirty="0"/>
          </a:p>
        </p:txBody>
      </p:sp>
      <p:sp>
        <p:nvSpPr>
          <p:cNvPr id="5" name="Text 3"/>
          <p:cNvSpPr/>
          <p:nvPr/>
        </p:nvSpPr>
        <p:spPr>
          <a:xfrm>
            <a:off x="2517696" y="2813090"/>
            <a:ext cx="4526399" cy="1999536"/>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Replica of notes can be used in a variety of contexts, from academic and professional settings to personal and creative endeavors. They can help preserve important information, facilitate collaboration, and enhance learning and productivity.</a:t>
            </a:r>
            <a:endParaRPr lang="en-US" sz="1750" dirty="0"/>
          </a:p>
        </p:txBody>
      </p:sp>
      <p:sp>
        <p:nvSpPr>
          <p:cNvPr id="6" name="Text 4"/>
          <p:cNvSpPr/>
          <p:nvPr/>
        </p:nvSpPr>
        <p:spPr>
          <a:xfrm>
            <a:off x="2517696" y="5012531"/>
            <a:ext cx="4526399" cy="1999536"/>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From meeting minutes to research notes, replica of notes can be invaluable in ensuring consistent record-keeping and decision-making across organizations. In educational contexts, they can aid students in reviewing course materials and preparing for exams.</a:t>
            </a:r>
            <a:endParaRPr lang="en-US" sz="1750" dirty="0"/>
          </a:p>
        </p:txBody>
      </p:sp>
      <p:pic>
        <p:nvPicPr>
          <p:cNvPr id="7" name="Image 0" descr="preencoded.png">    </p:cNvPr>
          <p:cNvPicPr>
            <a:picLocks noChangeAspect="1"/>
          </p:cNvPicPr>
          <p:nvPr/>
        </p:nvPicPr>
        <p:blipFill>
          <a:blip r:embed="rId1"/>
          <a:stretch>
            <a:fillRect/>
          </a:stretch>
        </p:blipFill>
        <p:spPr>
          <a:xfrm>
            <a:off x="7593687" y="2863096"/>
            <a:ext cx="4526399" cy="3096935"/>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2517696" y="1145381"/>
            <a:ext cx="9594890" cy="1262301"/>
          </a:xfrm>
          <a:prstGeom prst="rect">
            <a:avLst/>
          </a:prstGeom>
          <a:noFill/>
          <a:ln/>
        </p:spPr>
        <p:txBody>
          <a:bodyPr wrap="squar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Challenges in Creating Replica of Notes</a:t>
            </a:r>
            <a:endParaRPr lang="en-US" sz="3976" dirty="0"/>
          </a:p>
        </p:txBody>
      </p:sp>
      <p:pic>
        <p:nvPicPr>
          <p:cNvPr id="5" name="Image 0" descr="preencoded.png">    </p:cNvPr>
          <p:cNvPicPr>
            <a:picLocks noChangeAspect="1"/>
          </p:cNvPicPr>
          <p:nvPr/>
        </p:nvPicPr>
        <p:blipFill>
          <a:blip r:embed="rId1"/>
          <a:stretch>
            <a:fillRect/>
          </a:stretch>
        </p:blipFill>
        <p:spPr>
          <a:xfrm>
            <a:off x="2517696" y="2852023"/>
            <a:ext cx="2976086" cy="1839278"/>
          </a:xfrm>
          <a:prstGeom prst="rect">
            <a:avLst/>
          </a:prstGeom>
        </p:spPr>
      </p:pic>
      <p:sp>
        <p:nvSpPr>
          <p:cNvPr id="6" name="Text 3"/>
          <p:cNvSpPr/>
          <p:nvPr/>
        </p:nvSpPr>
        <p:spPr>
          <a:xfrm>
            <a:off x="2517696" y="4968954"/>
            <a:ext cx="2524958" cy="315635"/>
          </a:xfrm>
          <a:prstGeom prst="rect">
            <a:avLst/>
          </a:prstGeom>
          <a:noFill/>
          <a:ln/>
        </p:spPr>
        <p:txBody>
          <a:bodyPr wrap="none" rtlCol="0" anchor="t"/>
          <a:lstStyle/>
          <a:p>
            <a:pPr algn="l"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Precise Replication</a:t>
            </a:r>
            <a:endParaRPr lang="en-US" sz="1988" dirty="0"/>
          </a:p>
        </p:txBody>
      </p:sp>
      <p:sp>
        <p:nvSpPr>
          <p:cNvPr id="7" name="Text 4"/>
          <p:cNvSpPr/>
          <p:nvPr/>
        </p:nvSpPr>
        <p:spPr>
          <a:xfrm>
            <a:off x="2517696" y="5417820"/>
            <a:ext cx="2976086" cy="1333024"/>
          </a:xfrm>
          <a:prstGeom prst="rect">
            <a:avLst/>
          </a:prstGeom>
          <a:noFill/>
          <a:ln/>
        </p:spPr>
        <p:txBody>
          <a:bodyPr wrap="square" rtlCol="0" anchor="t"/>
          <a:lstStyle/>
          <a:p>
            <a:pPr algn="l"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Accurately replicating the exact handwriting, formatting, and layout of original notes requires skill and attention to detail.</a:t>
            </a:r>
            <a:endParaRPr lang="en-US" sz="1750" dirty="0"/>
          </a:p>
        </p:txBody>
      </p:sp>
      <p:pic>
        <p:nvPicPr>
          <p:cNvPr id="8" name="Image 1" descr="preencoded.png">    </p:cNvPr>
          <p:cNvPicPr>
            <a:picLocks noChangeAspect="1"/>
          </p:cNvPicPr>
          <p:nvPr/>
        </p:nvPicPr>
        <p:blipFill>
          <a:blip r:embed="rId2"/>
          <a:stretch>
            <a:fillRect/>
          </a:stretch>
        </p:blipFill>
        <p:spPr>
          <a:xfrm>
            <a:off x="5827038" y="2852023"/>
            <a:ext cx="2976086" cy="1839278"/>
          </a:xfrm>
          <a:prstGeom prst="rect">
            <a:avLst/>
          </a:prstGeom>
        </p:spPr>
      </p:pic>
      <p:sp>
        <p:nvSpPr>
          <p:cNvPr id="9" name="Text 5"/>
          <p:cNvSpPr/>
          <p:nvPr/>
        </p:nvSpPr>
        <p:spPr>
          <a:xfrm>
            <a:off x="5827038" y="4968954"/>
            <a:ext cx="2524958" cy="315635"/>
          </a:xfrm>
          <a:prstGeom prst="rect">
            <a:avLst/>
          </a:prstGeom>
          <a:noFill/>
          <a:ln/>
        </p:spPr>
        <p:txBody>
          <a:bodyPr wrap="none" rtlCol="0" anchor="t"/>
          <a:lstStyle/>
          <a:p>
            <a:pPr algn="l"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Quality Assurance</a:t>
            </a:r>
            <a:endParaRPr lang="en-US" sz="1988" dirty="0"/>
          </a:p>
        </p:txBody>
      </p:sp>
      <p:sp>
        <p:nvSpPr>
          <p:cNvPr id="10" name="Text 6"/>
          <p:cNvSpPr/>
          <p:nvPr/>
        </p:nvSpPr>
        <p:spPr>
          <a:xfrm>
            <a:off x="5827038" y="5417820"/>
            <a:ext cx="2976086" cy="1666280"/>
          </a:xfrm>
          <a:prstGeom prst="rect">
            <a:avLst/>
          </a:prstGeom>
          <a:noFill/>
          <a:ln/>
        </p:spPr>
        <p:txBody>
          <a:bodyPr wrap="square" rtlCol="0" anchor="t"/>
          <a:lstStyle/>
          <a:p>
            <a:pPr algn="l"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Ensuring the replica matches the original in every aspect, from spelling to emphasis, is critical but can be time-consuming.</a:t>
            </a:r>
            <a:endParaRPr lang="en-US" sz="1750" dirty="0"/>
          </a:p>
        </p:txBody>
      </p:sp>
      <p:pic>
        <p:nvPicPr>
          <p:cNvPr id="11" name="Image 2" descr="preencoded.png">    </p:cNvPr>
          <p:cNvPicPr>
            <a:picLocks noChangeAspect="1"/>
          </p:cNvPicPr>
          <p:nvPr/>
        </p:nvPicPr>
        <p:blipFill>
          <a:blip r:embed="rId3"/>
          <a:stretch>
            <a:fillRect/>
          </a:stretch>
        </p:blipFill>
        <p:spPr>
          <a:xfrm>
            <a:off x="9136380" y="2852023"/>
            <a:ext cx="2976205" cy="1839397"/>
          </a:xfrm>
          <a:prstGeom prst="rect">
            <a:avLst/>
          </a:prstGeom>
        </p:spPr>
      </p:pic>
      <p:sp>
        <p:nvSpPr>
          <p:cNvPr id="12" name="Text 7"/>
          <p:cNvSpPr/>
          <p:nvPr/>
        </p:nvSpPr>
        <p:spPr>
          <a:xfrm>
            <a:off x="9136380" y="4969073"/>
            <a:ext cx="2573893" cy="315635"/>
          </a:xfrm>
          <a:prstGeom prst="rect">
            <a:avLst/>
          </a:prstGeom>
          <a:noFill/>
          <a:ln/>
        </p:spPr>
        <p:txBody>
          <a:bodyPr wrap="none" rtlCol="0" anchor="t"/>
          <a:lstStyle/>
          <a:p>
            <a:pPr algn="l" indent="0" marL="0">
              <a:lnSpc>
                <a:spcPts val="2485"/>
              </a:lnSpc>
              <a:buNone/>
            </a:pPr>
            <a:r>
              <a:rPr lang="en-US" sz="1988" b="1" spc="-20" kern="0" dirty="0">
                <a:solidFill>
                  <a:srgbClr val="FFFFFF"/>
                </a:solidFill>
                <a:latin typeface="Montserrat" pitchFamily="34" charset="0"/>
                <a:ea typeface="Montserrat" pitchFamily="34" charset="-122"/>
                <a:cs typeface="Montserrat" pitchFamily="34" charset="-120"/>
              </a:rPr>
              <a:t>Verification Process</a:t>
            </a:r>
            <a:endParaRPr lang="en-US" sz="1988" dirty="0"/>
          </a:p>
        </p:txBody>
      </p:sp>
      <p:sp>
        <p:nvSpPr>
          <p:cNvPr id="13" name="Text 8"/>
          <p:cNvSpPr/>
          <p:nvPr/>
        </p:nvSpPr>
        <p:spPr>
          <a:xfrm>
            <a:off x="9136380" y="5417939"/>
            <a:ext cx="2976205" cy="1666280"/>
          </a:xfrm>
          <a:prstGeom prst="rect">
            <a:avLst/>
          </a:prstGeom>
          <a:noFill/>
          <a:ln/>
        </p:spPr>
        <p:txBody>
          <a:bodyPr wrap="square" rtlCol="0" anchor="t"/>
          <a:lstStyle/>
          <a:p>
            <a:pPr algn="l"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Thoroughly verifying the replica against the source material is essential to maintain the integrity and reliability of the copy.</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3119795" y="535543"/>
            <a:ext cx="7796570" cy="551974"/>
          </a:xfrm>
          <a:prstGeom prst="rect">
            <a:avLst/>
          </a:prstGeom>
          <a:noFill/>
          <a:ln/>
        </p:spPr>
        <p:txBody>
          <a:bodyPr wrap="none" rtlCol="0" anchor="t"/>
          <a:lstStyle/>
          <a:p>
            <a:pPr indent="0" marL="0">
              <a:lnSpc>
                <a:spcPts val="4347"/>
              </a:lnSpc>
              <a:buNone/>
            </a:pPr>
            <a:r>
              <a:rPr lang="en-US" sz="3477" b="1" spc="-35" kern="0" dirty="0">
                <a:solidFill>
                  <a:srgbClr val="FFFFFF"/>
                </a:solidFill>
                <a:latin typeface="Montserrat" pitchFamily="34" charset="0"/>
                <a:ea typeface="Montserrat" pitchFamily="34" charset="-122"/>
                <a:cs typeface="Montserrat" pitchFamily="34" charset="-120"/>
              </a:rPr>
              <a:t>Best Practices for Replica of Notes</a:t>
            </a:r>
            <a:endParaRPr lang="en-US" sz="3477" dirty="0"/>
          </a:p>
        </p:txBody>
      </p:sp>
      <p:pic>
        <p:nvPicPr>
          <p:cNvPr id="5" name="Image 0" descr="preencoded.png">    </p:cNvPr>
          <p:cNvPicPr>
            <a:picLocks noChangeAspect="1"/>
          </p:cNvPicPr>
          <p:nvPr/>
        </p:nvPicPr>
        <p:blipFill>
          <a:blip r:embed="rId1"/>
          <a:stretch>
            <a:fillRect/>
          </a:stretch>
        </p:blipFill>
        <p:spPr>
          <a:xfrm>
            <a:off x="3119795" y="1476137"/>
            <a:ext cx="971550" cy="1554480"/>
          </a:xfrm>
          <a:prstGeom prst="rect">
            <a:avLst/>
          </a:prstGeom>
        </p:spPr>
      </p:pic>
      <p:sp>
        <p:nvSpPr>
          <p:cNvPr id="6" name="Text 3"/>
          <p:cNvSpPr/>
          <p:nvPr/>
        </p:nvSpPr>
        <p:spPr>
          <a:xfrm>
            <a:off x="4382810" y="1670447"/>
            <a:ext cx="2658904" cy="275987"/>
          </a:xfrm>
          <a:prstGeom prst="rect">
            <a:avLst/>
          </a:prstGeom>
          <a:noFill/>
          <a:ln/>
        </p:spPr>
        <p:txBody>
          <a:bodyPr wrap="none" rtlCol="0" anchor="t"/>
          <a:lstStyle/>
          <a:p>
            <a:pPr algn="l" indent="0" marL="0">
              <a:lnSpc>
                <a:spcPts val="2173"/>
              </a:lnSpc>
              <a:buNone/>
            </a:pPr>
            <a:r>
              <a:rPr lang="en-US" sz="1739" b="1" spc="-17" kern="0" dirty="0">
                <a:solidFill>
                  <a:srgbClr val="FFFFFF"/>
                </a:solidFill>
                <a:latin typeface="Montserrat" pitchFamily="34" charset="0"/>
                <a:ea typeface="Montserrat" pitchFamily="34" charset="-122"/>
                <a:cs typeface="Montserrat" pitchFamily="34" charset="-120"/>
              </a:rPr>
              <a:t>Use High-Quality Paper</a:t>
            </a:r>
            <a:endParaRPr lang="en-US" sz="1739" dirty="0"/>
          </a:p>
        </p:txBody>
      </p:sp>
      <p:sp>
        <p:nvSpPr>
          <p:cNvPr id="7" name="Text 4"/>
          <p:cNvSpPr/>
          <p:nvPr/>
        </p:nvSpPr>
        <p:spPr>
          <a:xfrm>
            <a:off x="4382810" y="2062996"/>
            <a:ext cx="7127677" cy="582930"/>
          </a:xfrm>
          <a:prstGeom prst="rect">
            <a:avLst/>
          </a:prstGeom>
          <a:noFill/>
          <a:ln/>
        </p:spPr>
        <p:txBody>
          <a:bodyPr wrap="square" rtlCol="0" anchor="t"/>
          <a:lstStyle/>
          <a:p>
            <a:pPr algn="l" indent="0" marL="0">
              <a:lnSpc>
                <a:spcPts val="2295"/>
              </a:lnSpc>
              <a:buNone/>
            </a:pPr>
            <a:r>
              <a:rPr lang="en-US" sz="1530" dirty="0">
                <a:solidFill>
                  <a:srgbClr val="E2E6E9"/>
                </a:solidFill>
                <a:latin typeface="Source Sans Pro" pitchFamily="34" charset="0"/>
                <a:ea typeface="Source Sans Pro" pitchFamily="34" charset="-122"/>
                <a:cs typeface="Source Sans Pro" pitchFamily="34" charset="-120"/>
              </a:rPr>
              <a:t>Opt for premium paper stocks that closely match the original notes for an authentic feel and texture.</a:t>
            </a:r>
            <a:endParaRPr lang="en-US" sz="1530" dirty="0"/>
          </a:p>
        </p:txBody>
      </p:sp>
      <p:pic>
        <p:nvPicPr>
          <p:cNvPr id="8" name="Image 1" descr="preencoded.png">    </p:cNvPr>
          <p:cNvPicPr>
            <a:picLocks noChangeAspect="1"/>
          </p:cNvPicPr>
          <p:nvPr/>
        </p:nvPicPr>
        <p:blipFill>
          <a:blip r:embed="rId2"/>
          <a:stretch>
            <a:fillRect/>
          </a:stretch>
        </p:blipFill>
        <p:spPr>
          <a:xfrm>
            <a:off x="3119795" y="3030617"/>
            <a:ext cx="971550" cy="1554480"/>
          </a:xfrm>
          <a:prstGeom prst="rect">
            <a:avLst/>
          </a:prstGeom>
        </p:spPr>
      </p:pic>
      <p:sp>
        <p:nvSpPr>
          <p:cNvPr id="9" name="Text 5"/>
          <p:cNvSpPr/>
          <p:nvPr/>
        </p:nvSpPr>
        <p:spPr>
          <a:xfrm>
            <a:off x="4382810" y="3224927"/>
            <a:ext cx="2559725" cy="275987"/>
          </a:xfrm>
          <a:prstGeom prst="rect">
            <a:avLst/>
          </a:prstGeom>
          <a:noFill/>
          <a:ln/>
        </p:spPr>
        <p:txBody>
          <a:bodyPr wrap="none" rtlCol="0" anchor="t"/>
          <a:lstStyle/>
          <a:p>
            <a:pPr algn="l" indent="0" marL="0">
              <a:lnSpc>
                <a:spcPts val="2173"/>
              </a:lnSpc>
              <a:buNone/>
            </a:pPr>
            <a:r>
              <a:rPr lang="en-US" sz="1739" b="1" spc="-17" kern="0" dirty="0">
                <a:solidFill>
                  <a:srgbClr val="FFFFFF"/>
                </a:solidFill>
                <a:latin typeface="Montserrat" pitchFamily="34" charset="0"/>
                <a:ea typeface="Montserrat" pitchFamily="34" charset="-122"/>
                <a:cs typeface="Montserrat" pitchFamily="34" charset="-120"/>
              </a:rPr>
              <a:t>Replicate Handwriting</a:t>
            </a:r>
            <a:endParaRPr lang="en-US" sz="1739" dirty="0"/>
          </a:p>
        </p:txBody>
      </p:sp>
      <p:sp>
        <p:nvSpPr>
          <p:cNvPr id="10" name="Text 6"/>
          <p:cNvSpPr/>
          <p:nvPr/>
        </p:nvSpPr>
        <p:spPr>
          <a:xfrm>
            <a:off x="4382810" y="3617476"/>
            <a:ext cx="7127677" cy="582930"/>
          </a:xfrm>
          <a:prstGeom prst="rect">
            <a:avLst/>
          </a:prstGeom>
          <a:noFill/>
          <a:ln/>
        </p:spPr>
        <p:txBody>
          <a:bodyPr wrap="square" rtlCol="0" anchor="t"/>
          <a:lstStyle/>
          <a:p>
            <a:pPr algn="l" indent="0" marL="0">
              <a:lnSpc>
                <a:spcPts val="2295"/>
              </a:lnSpc>
              <a:buNone/>
            </a:pPr>
            <a:r>
              <a:rPr lang="en-US" sz="1530" dirty="0">
                <a:solidFill>
                  <a:srgbClr val="E2E6E9"/>
                </a:solidFill>
                <a:latin typeface="Source Sans Pro" pitchFamily="34" charset="0"/>
                <a:ea typeface="Source Sans Pro" pitchFamily="34" charset="-122"/>
                <a:cs typeface="Source Sans Pro" pitchFamily="34" charset="-120"/>
              </a:rPr>
              <a:t>Carefully study the original notes and practice replicating the author's unique handwriting style for a seamless match.</a:t>
            </a:r>
            <a:endParaRPr lang="en-US" sz="1530" dirty="0"/>
          </a:p>
        </p:txBody>
      </p:sp>
      <p:pic>
        <p:nvPicPr>
          <p:cNvPr id="11" name="Image 2" descr="preencoded.png">    </p:cNvPr>
          <p:cNvPicPr>
            <a:picLocks noChangeAspect="1"/>
          </p:cNvPicPr>
          <p:nvPr/>
        </p:nvPicPr>
        <p:blipFill>
          <a:blip r:embed="rId3"/>
          <a:stretch>
            <a:fillRect/>
          </a:stretch>
        </p:blipFill>
        <p:spPr>
          <a:xfrm>
            <a:off x="3119795" y="4585097"/>
            <a:ext cx="971550" cy="1554480"/>
          </a:xfrm>
          <a:prstGeom prst="rect">
            <a:avLst/>
          </a:prstGeom>
        </p:spPr>
      </p:pic>
      <p:sp>
        <p:nvSpPr>
          <p:cNvPr id="12" name="Text 7"/>
          <p:cNvSpPr/>
          <p:nvPr/>
        </p:nvSpPr>
        <p:spPr>
          <a:xfrm>
            <a:off x="4382810" y="4779407"/>
            <a:ext cx="3768566" cy="275987"/>
          </a:xfrm>
          <a:prstGeom prst="rect">
            <a:avLst/>
          </a:prstGeom>
          <a:noFill/>
          <a:ln/>
        </p:spPr>
        <p:txBody>
          <a:bodyPr wrap="none" rtlCol="0" anchor="t"/>
          <a:lstStyle/>
          <a:p>
            <a:pPr algn="l" indent="0" marL="0">
              <a:lnSpc>
                <a:spcPts val="2173"/>
              </a:lnSpc>
              <a:buNone/>
            </a:pPr>
            <a:r>
              <a:rPr lang="en-US" sz="1739" b="1" spc="-17" kern="0" dirty="0">
                <a:solidFill>
                  <a:srgbClr val="FFFFFF"/>
                </a:solidFill>
                <a:latin typeface="Montserrat" pitchFamily="34" charset="0"/>
                <a:ea typeface="Montserrat" pitchFamily="34" charset="-122"/>
                <a:cs typeface="Montserrat" pitchFamily="34" charset="-120"/>
              </a:rPr>
              <a:t>Incorporate Subtle Imperfections</a:t>
            </a:r>
            <a:endParaRPr lang="en-US" sz="1739" dirty="0"/>
          </a:p>
        </p:txBody>
      </p:sp>
      <p:sp>
        <p:nvSpPr>
          <p:cNvPr id="13" name="Text 8"/>
          <p:cNvSpPr/>
          <p:nvPr/>
        </p:nvSpPr>
        <p:spPr>
          <a:xfrm>
            <a:off x="4382810" y="5171956"/>
            <a:ext cx="7127677" cy="582930"/>
          </a:xfrm>
          <a:prstGeom prst="rect">
            <a:avLst/>
          </a:prstGeom>
          <a:noFill/>
          <a:ln/>
        </p:spPr>
        <p:txBody>
          <a:bodyPr wrap="square" rtlCol="0" anchor="t"/>
          <a:lstStyle/>
          <a:p>
            <a:pPr algn="l" indent="0" marL="0">
              <a:lnSpc>
                <a:spcPts val="2295"/>
              </a:lnSpc>
              <a:buNone/>
            </a:pPr>
            <a:r>
              <a:rPr lang="en-US" sz="1530" dirty="0">
                <a:solidFill>
                  <a:srgbClr val="E2E6E9"/>
                </a:solidFill>
                <a:latin typeface="Source Sans Pro" pitchFamily="34" charset="0"/>
                <a:ea typeface="Source Sans Pro" pitchFamily="34" charset="-122"/>
                <a:cs typeface="Source Sans Pro" pitchFamily="34" charset="-120"/>
              </a:rPr>
              <a:t>Add minor variations, such as slight ink blots or uneven lines, to make the replica appear natural and handcrafted.</a:t>
            </a:r>
            <a:endParaRPr lang="en-US" sz="1530" dirty="0"/>
          </a:p>
        </p:txBody>
      </p:sp>
      <p:pic>
        <p:nvPicPr>
          <p:cNvPr id="14" name="Image 3" descr="preencoded.png">    </p:cNvPr>
          <p:cNvPicPr>
            <a:picLocks noChangeAspect="1"/>
          </p:cNvPicPr>
          <p:nvPr/>
        </p:nvPicPr>
        <p:blipFill>
          <a:blip r:embed="rId4"/>
          <a:stretch>
            <a:fillRect/>
          </a:stretch>
        </p:blipFill>
        <p:spPr>
          <a:xfrm>
            <a:off x="3119795" y="6139577"/>
            <a:ext cx="971550" cy="1554480"/>
          </a:xfrm>
          <a:prstGeom prst="rect">
            <a:avLst/>
          </a:prstGeom>
        </p:spPr>
      </p:pic>
      <p:sp>
        <p:nvSpPr>
          <p:cNvPr id="15" name="Text 9"/>
          <p:cNvSpPr/>
          <p:nvPr/>
        </p:nvSpPr>
        <p:spPr>
          <a:xfrm>
            <a:off x="4382810" y="6333887"/>
            <a:ext cx="2208014" cy="275987"/>
          </a:xfrm>
          <a:prstGeom prst="rect">
            <a:avLst/>
          </a:prstGeom>
          <a:noFill/>
          <a:ln/>
        </p:spPr>
        <p:txBody>
          <a:bodyPr wrap="none" rtlCol="0" anchor="t"/>
          <a:lstStyle/>
          <a:p>
            <a:pPr algn="l" indent="0" marL="0">
              <a:lnSpc>
                <a:spcPts val="2173"/>
              </a:lnSpc>
              <a:buNone/>
            </a:pPr>
            <a:r>
              <a:rPr lang="en-US" sz="1739" b="1" spc="-17" kern="0" dirty="0">
                <a:solidFill>
                  <a:srgbClr val="FFFFFF"/>
                </a:solidFill>
                <a:latin typeface="Montserrat" pitchFamily="34" charset="0"/>
                <a:ea typeface="Montserrat" pitchFamily="34" charset="-122"/>
                <a:cs typeface="Montserrat" pitchFamily="34" charset="-120"/>
              </a:rPr>
              <a:t>Attention to Detail</a:t>
            </a:r>
            <a:endParaRPr lang="en-US" sz="1739" dirty="0"/>
          </a:p>
        </p:txBody>
      </p:sp>
      <p:sp>
        <p:nvSpPr>
          <p:cNvPr id="16" name="Text 10"/>
          <p:cNvSpPr/>
          <p:nvPr/>
        </p:nvSpPr>
        <p:spPr>
          <a:xfrm>
            <a:off x="4382810" y="6726436"/>
            <a:ext cx="7127677" cy="582930"/>
          </a:xfrm>
          <a:prstGeom prst="rect">
            <a:avLst/>
          </a:prstGeom>
          <a:noFill/>
          <a:ln/>
        </p:spPr>
        <p:txBody>
          <a:bodyPr wrap="square" rtlCol="0" anchor="t"/>
          <a:lstStyle/>
          <a:p>
            <a:pPr algn="l" indent="0" marL="0">
              <a:lnSpc>
                <a:spcPts val="2295"/>
              </a:lnSpc>
              <a:buNone/>
            </a:pPr>
            <a:r>
              <a:rPr lang="en-US" sz="1530" dirty="0">
                <a:solidFill>
                  <a:srgbClr val="E2E6E9"/>
                </a:solidFill>
                <a:latin typeface="Source Sans Pro" pitchFamily="34" charset="0"/>
                <a:ea typeface="Source Sans Pro" pitchFamily="34" charset="-122"/>
                <a:cs typeface="Source Sans Pro" pitchFamily="34" charset="-120"/>
              </a:rPr>
              <a:t>Meticulously reproduce any annotations, symbols, or formatting used in the original notes to ensure a faithful recreation.</a:t>
            </a:r>
            <a:endParaRPr lang="en-US" sz="153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692354"/>
            <a:ext cx="7477601" cy="1262301"/>
          </a:xfrm>
          <a:prstGeom prst="rect">
            <a:avLst/>
          </a:prstGeom>
          <a:noFill/>
          <a:ln/>
        </p:spPr>
        <p:txBody>
          <a:bodyPr wrap="square" rtlCol="0" anchor="t"/>
          <a:lstStyle/>
          <a:p>
            <a:pPr indent="0" marL="0">
              <a:lnSpc>
                <a:spcPts val="4970"/>
              </a:lnSpc>
              <a:buNone/>
            </a:pPr>
            <a:r>
              <a:rPr lang="en-US" sz="3976" b="1" spc="-40" kern="0" dirty="0">
                <a:solidFill>
                  <a:srgbClr val="FFFFFF"/>
                </a:solidFill>
                <a:latin typeface="Montserrat" pitchFamily="34" charset="0"/>
                <a:ea typeface="Montserrat" pitchFamily="34" charset="-122"/>
                <a:cs typeface="Montserrat" pitchFamily="34" charset="-120"/>
              </a:rPr>
              <a:t>Future of Replica of Notes Technology</a:t>
            </a:r>
            <a:endParaRPr lang="en-US" sz="3976" dirty="0"/>
          </a:p>
        </p:txBody>
      </p:sp>
      <p:sp>
        <p:nvSpPr>
          <p:cNvPr id="6" name="Text 3"/>
          <p:cNvSpPr/>
          <p:nvPr/>
        </p:nvSpPr>
        <p:spPr>
          <a:xfrm>
            <a:off x="833199" y="3287911"/>
            <a:ext cx="7477601" cy="1333024"/>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As technology continues to evolve, the future of replica of notes promises remarkable advancements. Seamless integration with digital devices, enhanced scanning capabilities, and personalized AI-driven features will revolutionize how we capture, organize, and interact with our handwritten notes.</a:t>
            </a:r>
            <a:endParaRPr lang="en-US" sz="1750" dirty="0"/>
          </a:p>
        </p:txBody>
      </p:sp>
      <p:sp>
        <p:nvSpPr>
          <p:cNvPr id="7" name="Text 4"/>
          <p:cNvSpPr/>
          <p:nvPr/>
        </p:nvSpPr>
        <p:spPr>
          <a:xfrm>
            <a:off x="833199" y="4870847"/>
            <a:ext cx="7477601" cy="1666280"/>
          </a:xfrm>
          <a:prstGeom prst="rect">
            <a:avLst/>
          </a:prstGeom>
          <a:noFill/>
          <a:ln/>
        </p:spPr>
        <p:txBody>
          <a:bodyPr wrap="square" rtlCol="0" anchor="t"/>
          <a:lstStyle/>
          <a:p>
            <a:pPr indent="0" marL="0">
              <a:lnSpc>
                <a:spcPts val="2624"/>
              </a:lnSpc>
              <a:buNone/>
            </a:pPr>
            <a:r>
              <a:rPr lang="en-US" sz="1750" dirty="0">
                <a:solidFill>
                  <a:srgbClr val="E2E6E9"/>
                </a:solidFill>
                <a:latin typeface="Source Sans Pro" pitchFamily="34" charset="0"/>
                <a:ea typeface="Source Sans Pro" pitchFamily="34" charset="-122"/>
                <a:cs typeface="Source Sans Pro" pitchFamily="34" charset="-120"/>
              </a:rPr>
              <a:t>Emerging innovations in areas like augmented reality and machine learning will enable more intuitive and immersive note-taking experiences, blending the physical and digital worlds. The future of replica of notes technology aims to become an indispensable tool for productivity, learning, and knowledge management.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2024-06-11T06:09:30Z</dcterms:created>
  <dcterms:modified xsi:type="dcterms:W3CDTF">2024-06-11T06:09:30Z</dcterms:modified>
</cp:coreProperties>
</file>